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71" r:id="rId4"/>
    <p:sldId id="296" r:id="rId5"/>
    <p:sldId id="272" r:id="rId6"/>
    <p:sldId id="275" r:id="rId7"/>
    <p:sldId id="276" r:id="rId8"/>
    <p:sldId id="273" r:id="rId9"/>
    <p:sldId id="258" r:id="rId10"/>
    <p:sldId id="261" r:id="rId11"/>
    <p:sldId id="283" r:id="rId12"/>
    <p:sldId id="262" r:id="rId13"/>
    <p:sldId id="263" r:id="rId14"/>
    <p:sldId id="264" r:id="rId15"/>
    <p:sldId id="281" r:id="rId16"/>
    <p:sldId id="277" r:id="rId17"/>
    <p:sldId id="278" r:id="rId18"/>
    <p:sldId id="279" r:id="rId19"/>
    <p:sldId id="280" r:id="rId20"/>
    <p:sldId id="265" r:id="rId21"/>
    <p:sldId id="266" r:id="rId22"/>
    <p:sldId id="267" r:id="rId23"/>
    <p:sldId id="285" r:id="rId24"/>
    <p:sldId id="287" r:id="rId25"/>
    <p:sldId id="288" r:id="rId26"/>
    <p:sldId id="284" r:id="rId27"/>
    <p:sldId id="293" r:id="rId28"/>
    <p:sldId id="289" r:id="rId29"/>
    <p:sldId id="290" r:id="rId30"/>
    <p:sldId id="294" r:id="rId31"/>
    <p:sldId id="295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F03788-320A-4976-9D0E-9030400AF73F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F2CBE69-C0E1-4A5D-99AA-F97DBA5F8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e/ef/Esfahan-shah-sq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commons/0/0e/Shiraz_Botanical_Garde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imoncpage.co.uk/blog/wp-content/uploads/2008/09/prince-of-persia-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838200"/>
            <a:ext cx="3733800" cy="1975104"/>
          </a:xfrm>
        </p:spPr>
        <p:txBody>
          <a:bodyPr/>
          <a:lstStyle/>
          <a:p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Persia </a:t>
            </a:r>
            <a:b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(Iran)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Iran: Geographical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1295400"/>
            <a:ext cx="7648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769" y="3729038"/>
            <a:ext cx="2497231" cy="3281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People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Iranian are Persians . </a:t>
            </a:r>
          </a:p>
          <a:p>
            <a:pPr>
              <a:buNone/>
            </a:pPr>
            <a:r>
              <a:rPr lang="en-US" dirty="0" smtClean="0"/>
              <a:t>Also Armenian, Assyrian, Azeri, Kurdish, </a:t>
            </a:r>
            <a:r>
              <a:rPr lang="en-US" dirty="0" err="1" smtClean="0"/>
              <a:t>Luri</a:t>
            </a:r>
            <a:r>
              <a:rPr lang="en-US" dirty="0" smtClean="0"/>
              <a:t>, </a:t>
            </a:r>
            <a:r>
              <a:rPr lang="en-US" dirty="0" err="1" smtClean="0"/>
              <a:t>Balochi</a:t>
            </a:r>
            <a:r>
              <a:rPr lang="en-US" dirty="0" smtClean="0"/>
              <a:t>, Arabic, Turkmen</a:t>
            </a:r>
            <a:endParaRPr lang="en-US" dirty="0"/>
          </a:p>
        </p:txBody>
      </p:sp>
      <p:pic>
        <p:nvPicPr>
          <p:cNvPr id="4" name="Picture 3" descr="Aze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52400"/>
            <a:ext cx="2895600" cy="2171700"/>
          </a:xfrm>
          <a:prstGeom prst="rect">
            <a:avLst/>
          </a:prstGeom>
        </p:spPr>
      </p:pic>
      <p:pic>
        <p:nvPicPr>
          <p:cNvPr id="5" name="Picture 4" descr="Kurd gir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267200"/>
            <a:ext cx="1847850" cy="2463800"/>
          </a:xfrm>
          <a:prstGeom prst="rect">
            <a:avLst/>
          </a:prstGeom>
        </p:spPr>
      </p:pic>
      <p:pic>
        <p:nvPicPr>
          <p:cNvPr id="7" name="Picture 6" descr="southern gir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3962400"/>
            <a:ext cx="1572768" cy="2670048"/>
          </a:xfrm>
          <a:prstGeom prst="rect">
            <a:avLst/>
          </a:prstGeom>
        </p:spPr>
      </p:pic>
      <p:pic>
        <p:nvPicPr>
          <p:cNvPr id="9" name="Picture 8" descr="baluch_wo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2971800"/>
            <a:ext cx="28575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</a:t>
            </a:r>
            <a:endParaRPr lang="en-US" dirty="0"/>
          </a:p>
        </p:txBody>
      </p:sp>
      <p:pic>
        <p:nvPicPr>
          <p:cNvPr id="5" name="Picture 4" descr="iran_nature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514350"/>
            <a:ext cx="5591175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Mountain 5675m</a:t>
            </a:r>
            <a:endParaRPr lang="en-US" dirty="0"/>
          </a:p>
        </p:txBody>
      </p:sp>
      <p:pic>
        <p:nvPicPr>
          <p:cNvPr id="4" name="Content Placeholder 3" descr="na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31720"/>
            <a:ext cx="5458264" cy="5526280"/>
          </a:xfrm>
        </p:spPr>
      </p:pic>
      <p:pic>
        <p:nvPicPr>
          <p:cNvPr id="5" name="Picture 4" descr="iran_natur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581150"/>
            <a:ext cx="2288081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of Iran</a:t>
            </a:r>
            <a:endParaRPr lang="en-US" dirty="0"/>
          </a:p>
        </p:txBody>
      </p:sp>
      <p:pic>
        <p:nvPicPr>
          <p:cNvPr id="4" name="Content Placeholder 3" descr="na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87855"/>
            <a:ext cx="6477000" cy="4988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of Iran</a:t>
            </a:r>
            <a:endParaRPr lang="en-US" dirty="0"/>
          </a:p>
        </p:txBody>
      </p:sp>
      <p:pic>
        <p:nvPicPr>
          <p:cNvPr id="6" name="Content Placeholder 5" descr="natur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447800"/>
            <a:ext cx="6096000" cy="4953000"/>
          </a:xfrm>
        </p:spPr>
      </p:pic>
      <p:pic>
        <p:nvPicPr>
          <p:cNvPr id="7" name="Picture 6" descr="iran_natur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119" y="1371600"/>
            <a:ext cx="2288081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of Iran</a:t>
            </a:r>
            <a:endParaRPr lang="en-US" dirty="0"/>
          </a:p>
        </p:txBody>
      </p:sp>
      <p:pic>
        <p:nvPicPr>
          <p:cNvPr id="6" name="Content Placeholder 5" descr="natur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1450"/>
            <a:ext cx="6324600" cy="4914900"/>
          </a:xfrm>
        </p:spPr>
      </p:pic>
      <p:pic>
        <p:nvPicPr>
          <p:cNvPr id="7" name="Picture 6" descr="iran_natur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371600"/>
            <a:ext cx="2288081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of Iran</a:t>
            </a:r>
            <a:endParaRPr lang="en-US" dirty="0"/>
          </a:p>
        </p:txBody>
      </p:sp>
      <p:pic>
        <p:nvPicPr>
          <p:cNvPr id="6" name="Content Placeholder 5" descr="natur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6769520" cy="4508500"/>
          </a:xfrm>
        </p:spPr>
      </p:pic>
      <p:pic>
        <p:nvPicPr>
          <p:cNvPr id="7" name="Picture 6" descr="iran_natur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247" y="1371600"/>
            <a:ext cx="206443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(</a:t>
            </a:r>
            <a:r>
              <a:rPr lang="en-US" dirty="0" err="1" smtClean="0"/>
              <a:t>Lut</a:t>
            </a:r>
            <a:r>
              <a:rPr lang="en-US" dirty="0" smtClean="0"/>
              <a:t>) south-east</a:t>
            </a:r>
            <a:endParaRPr lang="en-US" dirty="0"/>
          </a:p>
        </p:txBody>
      </p:sp>
      <p:pic>
        <p:nvPicPr>
          <p:cNvPr id="6" name="Content Placeholder 5" descr="natur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6324600" cy="5705231"/>
          </a:xfrm>
        </p:spPr>
      </p:pic>
      <p:pic>
        <p:nvPicPr>
          <p:cNvPr id="7" name="Picture 6" descr="iran_natur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295400"/>
            <a:ext cx="2288081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of Iran</a:t>
            </a:r>
            <a:endParaRPr lang="en-US" dirty="0"/>
          </a:p>
        </p:txBody>
      </p:sp>
      <p:pic>
        <p:nvPicPr>
          <p:cNvPr id="6" name="Content Placeholder 5" descr="natur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84350"/>
            <a:ext cx="6862289" cy="4572000"/>
          </a:xfrm>
        </p:spPr>
      </p:pic>
      <p:pic>
        <p:nvPicPr>
          <p:cNvPr id="7" name="Picture 6" descr="iran_natur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04800"/>
            <a:ext cx="2288081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8153400" cy="4572000"/>
          </a:xfrm>
        </p:spPr>
        <p:txBody>
          <a:bodyPr/>
          <a:lstStyle/>
          <a:p>
            <a:r>
              <a:rPr lang="en-US" dirty="0" smtClean="0"/>
              <a:t>Maybe you remember Persia  form the game </a:t>
            </a:r>
            <a:r>
              <a:rPr lang="en-US" dirty="0" smtClean="0">
                <a:sym typeface="Wingdings" pitchFamily="2" charset="2"/>
              </a:rPr>
              <a:t> ;</a:t>
            </a:r>
            <a:r>
              <a:rPr lang="en-US" dirty="0" smtClean="0"/>
              <a:t> </a:t>
            </a:r>
            <a:r>
              <a:rPr lang="en-US" sz="4800" dirty="0" smtClean="0">
                <a:solidFill>
                  <a:srgbClr val="FFFF00"/>
                </a:solidFill>
                <a:latin typeface="Blackadder ITC" pitchFamily="82" charset="0"/>
                <a:cs typeface="Arabic Typesetting" pitchFamily="66" charset="-78"/>
              </a:rPr>
              <a:t>Prince of Persia</a:t>
            </a:r>
            <a:endParaRPr lang="en-US" sz="4800" dirty="0" smtClean="0"/>
          </a:p>
        </p:txBody>
      </p:sp>
      <p:pic>
        <p:nvPicPr>
          <p:cNvPr id="45058" name="Picture 2" descr="http://www.vanenter.nl/blog/wp-content/uploads/2009/04/prince-of-persia-clas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9" y="3124199"/>
            <a:ext cx="5012531" cy="3730257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81250"/>
            <a:ext cx="3733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Big desert (</a:t>
            </a:r>
            <a:r>
              <a:rPr lang="en-US" dirty="0" err="1" smtClean="0"/>
              <a:t>Kavir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natur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797858"/>
            <a:ext cx="6456436" cy="4298142"/>
          </a:xfrm>
        </p:spPr>
      </p:pic>
      <p:pic>
        <p:nvPicPr>
          <p:cNvPr id="5" name="Picture 4" descr="iran_nature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371600"/>
            <a:ext cx="2288081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Gulf</a:t>
            </a:r>
            <a:endParaRPr lang="en-US" dirty="0"/>
          </a:p>
        </p:txBody>
      </p:sp>
      <p:pic>
        <p:nvPicPr>
          <p:cNvPr id="4" name="Picture 3" descr="iran_nature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-3200400"/>
            <a:ext cx="5486400" cy="607523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Islands</a:t>
            </a:r>
            <a:endParaRPr lang="en-US" dirty="0"/>
          </a:p>
        </p:txBody>
      </p:sp>
      <p:pic>
        <p:nvPicPr>
          <p:cNvPr id="7" name="Picture 6" descr="isla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09900"/>
            <a:ext cx="3505200" cy="2628900"/>
          </a:xfrm>
          <a:prstGeom prst="rect">
            <a:avLst/>
          </a:prstGeom>
        </p:spPr>
      </p:pic>
      <p:pic>
        <p:nvPicPr>
          <p:cNvPr id="8" name="Picture 7" descr="island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295400"/>
            <a:ext cx="3577690" cy="2388108"/>
          </a:xfrm>
          <a:prstGeom prst="rect">
            <a:avLst/>
          </a:prstGeom>
        </p:spPr>
      </p:pic>
      <p:pic>
        <p:nvPicPr>
          <p:cNvPr id="9" name="Content Placeholder 4" descr="natur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8100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Tehran</a:t>
            </a:r>
            <a:r>
              <a:rPr lang="en-US" dirty="0" smtClean="0"/>
              <a:t> (capital) 8,000,000 </a:t>
            </a:r>
            <a:r>
              <a:rPr lang="en-US" dirty="0" err="1" smtClean="0"/>
              <a:t>papulation</a:t>
            </a:r>
            <a:endParaRPr lang="en-US" dirty="0"/>
          </a:p>
        </p:txBody>
      </p:sp>
      <p:pic>
        <p:nvPicPr>
          <p:cNvPr id="4" name="Picture 3" descr="iran_nature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5919" y="4324350"/>
            <a:ext cx="2288081" cy="2533650"/>
          </a:xfrm>
          <a:prstGeom prst="rect">
            <a:avLst/>
          </a:prstGeom>
        </p:spPr>
      </p:pic>
      <p:pic>
        <p:nvPicPr>
          <p:cNvPr id="5" name="Picture 4" descr="Teh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5728426" cy="350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Tehran (Liberty Square)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travel.nationalgeographic.com/places/images/photos/photo_lg_teh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857375"/>
            <a:ext cx="5705475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Tehran (Liberty Square)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iranair.it/img/tehran_azadi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28775"/>
            <a:ext cx="4943475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of memories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 descr="http://farm4.static.flickr.com/3341/3629469815_f55a031c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82" y="1752600"/>
            <a:ext cx="7105218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</a:t>
            </a:r>
            <a:r>
              <a:rPr lang="en-US" dirty="0" smtClean="0"/>
              <a:t>Main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Isfahan</a:t>
            </a:r>
            <a:r>
              <a:rPr lang="en-US" dirty="0" smtClean="0"/>
              <a:t> (Cultural capital) </a:t>
            </a:r>
          </a:p>
          <a:p>
            <a:r>
              <a:rPr lang="en-US" dirty="0" smtClean="0"/>
              <a:t>2,000,000 </a:t>
            </a:r>
            <a:r>
              <a:rPr lang="en-US" dirty="0" err="1" smtClean="0"/>
              <a:t>papulation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was capital of </a:t>
            </a:r>
            <a:r>
              <a:rPr lang="en-US" dirty="0" err="1" smtClean="0"/>
              <a:t>persian</a:t>
            </a:r>
            <a:r>
              <a:rPr lang="en-US" dirty="0" smtClean="0"/>
              <a:t> empire</a:t>
            </a:r>
          </a:p>
          <a:p>
            <a:pPr>
              <a:buNone/>
            </a:pPr>
            <a:r>
              <a:rPr lang="en-US" dirty="0" smtClean="0"/>
              <a:t>350 years ago!</a:t>
            </a:r>
            <a:endParaRPr lang="en-US" dirty="0"/>
          </a:p>
        </p:txBody>
      </p:sp>
      <p:pic>
        <p:nvPicPr>
          <p:cNvPr id="3074" name="Picture 2" descr="File:Esfahan-shah-sq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43175"/>
            <a:ext cx="73152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Isfahan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http://www.bamjam.net/Iran/images/Esfahan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417626"/>
            <a:ext cx="4051300" cy="2697548"/>
          </a:xfrm>
          <a:prstGeom prst="rect">
            <a:avLst/>
          </a:prstGeom>
          <a:noFill/>
        </p:spPr>
      </p:pic>
      <p:pic>
        <p:nvPicPr>
          <p:cNvPr id="44036" name="Picture 4" descr="http://www.pictureninja.com/pages/iran/esfahan-abbasi-ho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3983567" cy="2987675"/>
          </a:xfrm>
          <a:prstGeom prst="rect">
            <a:avLst/>
          </a:prstGeom>
          <a:noFill/>
        </p:spPr>
      </p:pic>
      <p:pic>
        <p:nvPicPr>
          <p:cNvPr id="44038" name="Picture 6" descr="http://humanpath.files.wordpress.com/2008/03/esfahan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4468958" cy="3352800"/>
          </a:xfrm>
          <a:prstGeom prst="rect">
            <a:avLst/>
          </a:prstGeom>
          <a:noFill/>
        </p:spPr>
      </p:pic>
      <p:pic>
        <p:nvPicPr>
          <p:cNvPr id="44040" name="Picture 8" descr="http://www.iranchamber.com/cities/esfahan/images/pole_khaj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343400"/>
            <a:ext cx="3276600" cy="2337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4572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Meshad</a:t>
            </a:r>
            <a:r>
              <a:rPr lang="en-US" dirty="0" smtClean="0"/>
              <a:t> (Religious capital) </a:t>
            </a:r>
          </a:p>
          <a:p>
            <a:r>
              <a:rPr lang="en-US" dirty="0" smtClean="0"/>
              <a:t>2,500,000 </a:t>
            </a:r>
            <a:r>
              <a:rPr lang="en-US" dirty="0" err="1" smtClean="0"/>
              <a:t>papulation</a:t>
            </a:r>
            <a:endParaRPr lang="en-US" dirty="0"/>
          </a:p>
        </p:txBody>
      </p:sp>
      <p:pic>
        <p:nvPicPr>
          <p:cNvPr id="48130" name="Picture 2" descr="http://shoopeh.persiangig.com/image/emam%20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8064500" cy="473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Main Cities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Shiraz</a:t>
            </a:r>
            <a:r>
              <a:rPr lang="en-US" dirty="0" smtClean="0"/>
              <a:t> (Historical </a:t>
            </a:r>
            <a:r>
              <a:rPr lang="en-US" dirty="0" err="1" smtClean="0"/>
              <a:t>centure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1,500,000 </a:t>
            </a:r>
            <a:r>
              <a:rPr lang="en-US" dirty="0" err="1" smtClean="0"/>
              <a:t>papulation</a:t>
            </a:r>
            <a:endParaRPr lang="en-US" dirty="0" smtClean="0"/>
          </a:p>
        </p:txBody>
      </p:sp>
      <p:pic>
        <p:nvPicPr>
          <p:cNvPr id="47106" name="Picture 2" descr="File:Shiraz Botanical Gar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975" y="2602055"/>
            <a:ext cx="5483225" cy="364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Prince Of Persia The Sands Of Time 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lackadder ITC" pitchFamily="82" charset="0"/>
                <a:cs typeface="Arabic Typesetting" pitchFamily="66" charset="-78"/>
              </a:rPr>
              <a:t>Prince of Persia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9698" name="Picture 2" descr="http://www.videogamesblogger.com/wp-content/uploads/2007/02/prince-of-persia-and-rival-princess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40" y="4191000"/>
            <a:ext cx="2727960" cy="2598057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9600"/>
            <a:ext cx="2667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Perspolice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4572000"/>
          </a:xfrm>
        </p:spPr>
        <p:txBody>
          <a:bodyPr/>
          <a:lstStyle/>
          <a:p>
            <a:r>
              <a:rPr lang="en-US" dirty="0" smtClean="0"/>
              <a:t>Persian Empire City site 2700 years ago</a:t>
            </a:r>
            <a:endParaRPr lang="en-US" dirty="0"/>
          </a:p>
        </p:txBody>
      </p:sp>
      <p:pic>
        <p:nvPicPr>
          <p:cNvPr id="49154" name="Picture 2" descr="http://aminus3.s3.amazonaws.com/image/g0011/u00010194/i00377834/35914a48a7996bd6574865dfbcb5a79b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781" y="1905000"/>
            <a:ext cx="4650019" cy="4883150"/>
          </a:xfrm>
          <a:prstGeom prst="rect">
            <a:avLst/>
          </a:prstGeom>
          <a:noFill/>
        </p:spPr>
      </p:pic>
      <p:pic>
        <p:nvPicPr>
          <p:cNvPr id="49156" name="Picture 4" descr="http://farm4.static.flickr.com/3653/3456478510_6f5e6eb6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524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Perspolice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pixdaus.com/pics/1215445738Gf1ma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2192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a lot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Persian Music</a:t>
            </a:r>
          </a:p>
          <a:p>
            <a:pPr>
              <a:buNone/>
            </a:pPr>
            <a:r>
              <a:rPr lang="en-US" dirty="0" smtClean="0"/>
              <a:t>Persian Dance</a:t>
            </a:r>
          </a:p>
          <a:p>
            <a:pPr>
              <a:buNone/>
            </a:pPr>
            <a:r>
              <a:rPr lang="en-US" dirty="0" smtClean="0"/>
              <a:t>Persian Food</a:t>
            </a:r>
          </a:p>
          <a:p>
            <a:pPr>
              <a:buNone/>
            </a:pPr>
            <a:r>
              <a:rPr lang="en-US" dirty="0" smtClean="0"/>
              <a:t>And 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8153400" cy="4572000"/>
          </a:xfrm>
        </p:spPr>
        <p:txBody>
          <a:bodyPr/>
          <a:lstStyle/>
          <a:p>
            <a:r>
              <a:rPr lang="en-US" dirty="0" smtClean="0"/>
              <a:t>Maybe you remember Persia  form the game </a:t>
            </a:r>
            <a:r>
              <a:rPr lang="en-US" dirty="0" smtClean="0">
                <a:sym typeface="Wingdings" pitchFamily="2" charset="2"/>
              </a:rPr>
              <a:t> ;</a:t>
            </a:r>
            <a:r>
              <a:rPr lang="en-US" dirty="0" smtClean="0"/>
              <a:t> </a:t>
            </a:r>
            <a:r>
              <a:rPr lang="en-US" sz="4800" dirty="0" smtClean="0">
                <a:solidFill>
                  <a:srgbClr val="FFFF00"/>
                </a:solidFill>
                <a:latin typeface="Blackadder ITC" pitchFamily="82" charset="0"/>
                <a:cs typeface="Arabic Typesetting" pitchFamily="66" charset="-78"/>
              </a:rPr>
              <a:t>Prince of Persia</a:t>
            </a:r>
            <a:endParaRPr lang="en-US" sz="4800" dirty="0" smtClean="0"/>
          </a:p>
        </p:txBody>
      </p:sp>
      <p:pic>
        <p:nvPicPr>
          <p:cNvPr id="45058" name="Picture 2" descr="http://www.vanenter.nl/blog/wp-content/uploads/2009/04/prince-of-persia-clas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9" y="3124199"/>
            <a:ext cx="5012531" cy="3730257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81250"/>
            <a:ext cx="3733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4572000"/>
          </a:xfrm>
        </p:spPr>
        <p:txBody>
          <a:bodyPr/>
          <a:lstStyle/>
          <a:p>
            <a:r>
              <a:rPr lang="en-US" sz="2400" dirty="0" smtClean="0"/>
              <a:t>Or maybe it reminds </a:t>
            </a:r>
          </a:p>
          <a:p>
            <a:pPr>
              <a:buNone/>
            </a:pPr>
            <a:r>
              <a:rPr lang="en-US" sz="2400" dirty="0" smtClean="0"/>
              <a:t>you  the recent </a:t>
            </a:r>
            <a:r>
              <a:rPr lang="en-US" sz="2400" dirty="0" smtClean="0"/>
              <a:t> </a:t>
            </a:r>
            <a:r>
              <a:rPr lang="en-US" sz="2400" dirty="0" smtClean="0"/>
              <a:t>Disney’s movie</a:t>
            </a:r>
            <a:endParaRPr lang="en-US" sz="2400" dirty="0" smtClean="0"/>
          </a:p>
          <a:p>
            <a:pPr>
              <a:buNone/>
            </a:pPr>
            <a:r>
              <a:rPr lang="en-US" i="1" dirty="0" smtClean="0"/>
              <a:t>    </a:t>
            </a:r>
            <a:r>
              <a:rPr lang="en-US" sz="4800" dirty="0" smtClean="0">
                <a:solidFill>
                  <a:srgbClr val="FFFF00"/>
                </a:solidFill>
                <a:latin typeface="Blackadder ITC" pitchFamily="82" charset="0"/>
                <a:cs typeface="Arabic Typesetting" pitchFamily="66" charset="-78"/>
              </a:rPr>
              <a:t>Prince of </a:t>
            </a:r>
            <a:r>
              <a:rPr lang="en-US" sz="4800" dirty="0" smtClean="0">
                <a:solidFill>
                  <a:srgbClr val="FFFF00"/>
                </a:solidFill>
                <a:latin typeface="Blackadder ITC" pitchFamily="82" charset="0"/>
                <a:cs typeface="Arabic Typesetting" pitchFamily="66" charset="-78"/>
              </a:rPr>
              <a:t>Persia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You  can find its trailer in </a:t>
            </a:r>
          </a:p>
          <a:p>
            <a:pPr>
              <a:buNone/>
            </a:pPr>
            <a:r>
              <a:rPr lang="en-US" sz="2400" dirty="0" smtClean="0"/>
              <a:t>youtube.com. </a:t>
            </a:r>
          </a:p>
        </p:txBody>
      </p:sp>
      <p:pic>
        <p:nvPicPr>
          <p:cNvPr id="6" name="Picture 5" descr="PrinceOfPersia_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974" y="827953"/>
            <a:ext cx="3690714" cy="5457023"/>
          </a:xfrm>
          <a:prstGeom prst="rect">
            <a:avLst/>
          </a:prstGeom>
        </p:spPr>
      </p:pic>
      <p:pic>
        <p:nvPicPr>
          <p:cNvPr id="28678" name="Picture 6" descr="http://2.bp.blogspot.com/_vX5vPjRoi7o/TO01KJdKFAI/AAAAAAAACCA/oGtl2eKF7e8/s1600/Prince-Of-Persia-Jake-Gyllenhaal-Photos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08" y="3657600"/>
            <a:ext cx="4279292" cy="275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Or some nice stories from childhood :</a:t>
            </a:r>
          </a:p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  <a:latin typeface="Blackadder ITC" pitchFamily="82" charset="0"/>
              </a:rPr>
              <a:t>One Thousand  and one nights</a:t>
            </a:r>
          </a:p>
          <a:p>
            <a:pPr>
              <a:buNone/>
            </a:pPr>
            <a:r>
              <a:rPr lang="en-US" sz="6000" dirty="0" smtClean="0">
                <a:solidFill>
                  <a:srgbClr val="00B0F0"/>
                </a:solidFill>
                <a:latin typeface="Blackadder ITC" pitchFamily="82" charset="0"/>
              </a:rPr>
              <a:t>Ali </a:t>
            </a:r>
            <a:r>
              <a:rPr lang="en-US" sz="6000" dirty="0" err="1" smtClean="0">
                <a:solidFill>
                  <a:srgbClr val="00B0F0"/>
                </a:solidFill>
                <a:latin typeface="Blackadder ITC" pitchFamily="82" charset="0"/>
              </a:rPr>
              <a:t>baba</a:t>
            </a:r>
            <a:r>
              <a:rPr lang="en-US" sz="6000" dirty="0" smtClean="0">
                <a:solidFill>
                  <a:srgbClr val="00B0F0"/>
                </a:solidFill>
                <a:latin typeface="Blackadder ITC" pitchFamily="82" charset="0"/>
              </a:rPr>
              <a:t> </a:t>
            </a:r>
          </a:p>
          <a:p>
            <a:pPr>
              <a:buNone/>
            </a:pPr>
            <a:r>
              <a:rPr lang="en-US" sz="6000" dirty="0" smtClean="0">
                <a:solidFill>
                  <a:srgbClr val="00B0F0"/>
                </a:solidFill>
                <a:latin typeface="Blackadder ITC" pitchFamily="82" charset="0"/>
              </a:rPr>
              <a:t>&amp;   40 </a:t>
            </a:r>
          </a:p>
          <a:p>
            <a:pPr>
              <a:buNone/>
            </a:pPr>
            <a:r>
              <a:rPr lang="en-US" sz="6000" dirty="0" smtClean="0">
                <a:solidFill>
                  <a:srgbClr val="00B0F0"/>
                </a:solidFill>
                <a:latin typeface="Blackadder ITC" pitchFamily="82" charset="0"/>
              </a:rPr>
              <a:t>thieves</a:t>
            </a:r>
            <a:endParaRPr lang="en-US" sz="6000" dirty="0" smtClean="0">
              <a:solidFill>
                <a:srgbClr val="92D050"/>
              </a:solidFill>
              <a:latin typeface="Blackadder ITC" pitchFamily="82" charset="0"/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92D050"/>
                </a:solidFill>
                <a:latin typeface="Blackadder ITC" pitchFamily="82" charset="0"/>
              </a:rPr>
              <a:t>or</a:t>
            </a:r>
          </a:p>
          <a:p>
            <a:pPr>
              <a:buNone/>
            </a:pPr>
            <a:r>
              <a:rPr lang="en-US" sz="6000" dirty="0" smtClean="0">
                <a:solidFill>
                  <a:srgbClr val="92D050"/>
                </a:solidFill>
                <a:latin typeface="Blackadder ITC" pitchFamily="82" charset="0"/>
              </a:rPr>
              <a:t>Sinbad !</a:t>
            </a:r>
            <a:r>
              <a:rPr lang="en-US" sz="8000" dirty="0" smtClean="0">
                <a:solidFill>
                  <a:srgbClr val="92D050"/>
                </a:solidFill>
                <a:latin typeface="Blackadder ITC" pitchFamily="82" charset="0"/>
              </a:rPr>
              <a:t> </a:t>
            </a:r>
            <a:endParaRPr lang="en-US" sz="8000" dirty="0">
              <a:solidFill>
                <a:srgbClr val="92D050"/>
              </a:solidFill>
              <a:latin typeface="Blackadder ITC" pitchFamily="82" charset="0"/>
            </a:endParaRPr>
          </a:p>
        </p:txBody>
      </p:sp>
      <p:pic>
        <p:nvPicPr>
          <p:cNvPr id="5" name="Picture 4" descr="sin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495425"/>
            <a:ext cx="4762500" cy="52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ad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  <a:latin typeface="Blackadder ITC" pitchFamily="82" charset="0"/>
              </a:rPr>
              <a:t>One Thousand  and one nights</a:t>
            </a:r>
          </a:p>
          <a:p>
            <a:pPr>
              <a:buNone/>
            </a:pPr>
            <a:r>
              <a:rPr lang="en-US" sz="6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itchFamily="82" charset="0"/>
              </a:rPr>
              <a:t>Alladin</a:t>
            </a:r>
            <a:r>
              <a:rPr lang="en-US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lackadder ITC" pitchFamily="82" charset="0"/>
              </a:rPr>
              <a:t> !</a:t>
            </a:r>
            <a:r>
              <a:rPr lang="en-US" sz="8000" dirty="0" smtClean="0">
                <a:solidFill>
                  <a:srgbClr val="FFFF00"/>
                </a:solidFill>
                <a:latin typeface="Blackadder ITC" pitchFamily="82" charset="0"/>
              </a:rPr>
              <a:t> </a:t>
            </a:r>
            <a:endParaRPr lang="en-US" sz="8000" dirty="0">
              <a:solidFill>
                <a:srgbClr val="FFFF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Carpets!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the beautiful and expensive carpet at your home </a:t>
            </a:r>
            <a:r>
              <a:rPr lang="en-US" dirty="0" smtClean="0">
                <a:sym typeface="Wingdings" pitchFamily="2" charset="2"/>
              </a:rPr>
              <a:t>   </a:t>
            </a:r>
            <a:endParaRPr lang="en-US" dirty="0" smtClean="0"/>
          </a:p>
        </p:txBody>
      </p:sp>
      <p:pic>
        <p:nvPicPr>
          <p:cNvPr id="5" name="Picture 4" descr="carp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01628">
            <a:off x="1968444" y="548867"/>
            <a:ext cx="5164157" cy="6858000"/>
          </a:xfrm>
          <a:prstGeom prst="rect">
            <a:avLst/>
          </a:prstGeom>
        </p:spPr>
      </p:pic>
      <p:pic>
        <p:nvPicPr>
          <p:cNvPr id="6" name="Picture 5" descr="carp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0033">
            <a:off x="1498404" y="1666117"/>
            <a:ext cx="6096000" cy="4572000"/>
          </a:xfrm>
          <a:prstGeom prst="rect">
            <a:avLst/>
          </a:prstGeom>
        </p:spPr>
      </p:pic>
      <p:pic>
        <p:nvPicPr>
          <p:cNvPr id="7" name="Picture 6" descr="carpe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98672">
            <a:off x="2258505" y="0"/>
            <a:ext cx="4626990" cy="6858000"/>
          </a:xfrm>
          <a:prstGeom prst="rect">
            <a:avLst/>
          </a:prstGeom>
        </p:spPr>
      </p:pic>
      <p:pic>
        <p:nvPicPr>
          <p:cNvPr id="8" name="Picture 7" descr="carpet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2813" y="1384300"/>
            <a:ext cx="7281587" cy="4864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04800"/>
            <a:ext cx="57150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Cats</a:t>
            </a:r>
            <a:endParaRPr lang="en-US" dirty="0"/>
          </a:p>
        </p:txBody>
      </p:sp>
      <p:pic>
        <p:nvPicPr>
          <p:cNvPr id="5" name="Picture 4" descr="Pca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733800"/>
            <a:ext cx="3780760" cy="3886200"/>
          </a:xfrm>
          <a:prstGeom prst="rect">
            <a:avLst/>
          </a:prstGeom>
        </p:spPr>
      </p:pic>
      <p:pic>
        <p:nvPicPr>
          <p:cNvPr id="6" name="Picture 5" descr="pca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600" y="-457200"/>
            <a:ext cx="3454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313</TotalTime>
  <Words>241</Words>
  <Application>Microsoft Office PowerPoint</Application>
  <PresentationFormat>On-screen Show (4:3)</PresentationFormat>
  <Paragraphs>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Persia  (Iran)</vt:lpstr>
      <vt:lpstr>Persia?</vt:lpstr>
      <vt:lpstr>Prince of Persia </vt:lpstr>
      <vt:lpstr>Persia?</vt:lpstr>
      <vt:lpstr>Slide 5</vt:lpstr>
      <vt:lpstr>Slide 6</vt:lpstr>
      <vt:lpstr>Slide 7</vt:lpstr>
      <vt:lpstr>Persian Carpets!</vt:lpstr>
      <vt:lpstr>Persian Cats</vt:lpstr>
      <vt:lpstr>Iran: Geographical Situation</vt:lpstr>
      <vt:lpstr>Ethnic People  </vt:lpstr>
      <vt:lpstr>Nature</vt:lpstr>
      <vt:lpstr>Highest Mountain 5675m</vt:lpstr>
      <vt:lpstr>North of Iran</vt:lpstr>
      <vt:lpstr>North of Iran</vt:lpstr>
      <vt:lpstr>North of Iran</vt:lpstr>
      <vt:lpstr>West of Iran</vt:lpstr>
      <vt:lpstr>Desert (Lut) south-east</vt:lpstr>
      <vt:lpstr>East of Iran</vt:lpstr>
      <vt:lpstr>Iran Big desert (Kavir)</vt:lpstr>
      <vt:lpstr>Persian Gulf</vt:lpstr>
      <vt:lpstr>Iran Cities </vt:lpstr>
      <vt:lpstr>Tehran (Liberty Square)</vt:lpstr>
      <vt:lpstr>Tehran (Liberty Square)</vt:lpstr>
      <vt:lpstr>Square of memories </vt:lpstr>
      <vt:lpstr>Iran Main Cities </vt:lpstr>
      <vt:lpstr>Isfahan</vt:lpstr>
      <vt:lpstr>Iran Cities </vt:lpstr>
      <vt:lpstr>Iran Main Cities </vt:lpstr>
      <vt:lpstr>Perspolice</vt:lpstr>
      <vt:lpstr>Perspolice</vt:lpstr>
      <vt:lpstr>There are a lot like…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  (Persia)</dc:title>
  <dc:creator>UIS&amp;T Ohrid</dc:creator>
  <cp:lastModifiedBy>UIS&amp;T Ohrid</cp:lastModifiedBy>
  <cp:revision>9</cp:revision>
  <dcterms:created xsi:type="dcterms:W3CDTF">2010-12-23T14:05:29Z</dcterms:created>
  <dcterms:modified xsi:type="dcterms:W3CDTF">2011-01-25T14:55:43Z</dcterms:modified>
</cp:coreProperties>
</file>